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0"/>
  </p:notesMasterIdLst>
  <p:sldIdLst>
    <p:sldId id="828" r:id="rId2"/>
    <p:sldId id="826" r:id="rId3"/>
    <p:sldId id="827" r:id="rId4"/>
    <p:sldId id="829" r:id="rId5"/>
    <p:sldId id="830" r:id="rId6"/>
    <p:sldId id="831" r:id="rId7"/>
    <p:sldId id="832" r:id="rId8"/>
    <p:sldId id="833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FF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 varScale="1">
        <p:scale>
          <a:sx n="85" d="100"/>
          <a:sy n="85" d="100"/>
        </p:scale>
        <p:origin x="9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25.01.2018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E41908-9563-490D-BF68-2B96F94ECC49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375F-45DE-49FD-9F36-48E147292983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776397C-9CB5-4416-90F8-C8BBCCAA092C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A540-6FD9-4E8F-8458-01EB309A686C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E5E12-78E8-43E9-95BD-FBA40AE8BB76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941EE02-4540-438E-AB4F-BB9C8E0643BF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F541012-4F26-462D-B2DD-21A578315080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E76A-431B-467A-A71E-BD3575A91D10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79DF-8D2B-4416-A617-5671CEBA6FD9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94B6-4D7C-4A1E-BC59-EA8BB728EEFC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F5DFA67-6DFD-414C-822E-CCC928ABEFDB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D4F1F02-6C32-431E-8BA9-260304A94BED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3.png"/><Relationship Id="rId9" Type="http://schemas.openxmlformats.org/officeDocument/2006/relationships/image" Target="../media/image6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Aufgabe 1)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spcBef>
                    <a:spcPts val="0"/>
                  </a:spcBef>
                  <a:buNone/>
                </a:pPr>
                <a:endParaRPr lang="de-DE" sz="2400" b="1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de-DE" sz="2400" dirty="0"/>
                  <a:t>Der Graph der Funktion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400" dirty="0"/>
                  <a:t> soll um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de-DE" sz="2400" dirty="0"/>
                  <a:t> Einheiten nach links, dann um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de-DE" sz="2400" dirty="0"/>
                  <a:t> Einheiten nach unten geschoben werden. </a:t>
                </a:r>
                <a:endParaRPr lang="de-DE" sz="2400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de-DE" sz="24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de-DE" sz="2400" dirty="0" smtClean="0"/>
                  <a:t>Wie </a:t>
                </a:r>
                <a:r>
                  <a:rPr lang="de-DE" sz="2400" dirty="0"/>
                  <a:t>lautet die Funktionsgleichung des neuen Graphen?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de-DE" sz="2400" dirty="0"/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r="-104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620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Aufgabe 1)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dirty="0" smtClean="0"/>
                  <a:t>Wenn </a:t>
                </a:r>
                <a:r>
                  <a:rPr lang="de-DE" sz="2200" dirty="0"/>
                  <a:t>der Graph von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200" dirty="0"/>
                  <a:t> um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de-DE" sz="2200" dirty="0"/>
                  <a:t> Einheiten nach links verschoben werden soll, so müssen wir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</m:oMath>
                </a14:m>
                <a:r>
                  <a:rPr lang="de-DE" sz="2200" dirty="0"/>
                  <a:t> bestimmen (nicht etwa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</m:oMath>
                </a14:m>
                <a:r>
                  <a:rPr lang="de-DE" sz="2200" dirty="0"/>
                  <a:t>!). </a:t>
                </a:r>
                <a:r>
                  <a:rPr lang="de-DE" sz="2200" dirty="0" smtClean="0"/>
                  <a:t>Überall </a:t>
                </a:r>
                <a:r>
                  <a:rPr lang="de-DE" sz="2200" dirty="0"/>
                  <a:t>wo im ursprünglichen Funktionsterm ein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2200" dirty="0"/>
                  <a:t> steht, muss jetzt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de-DE" sz="2200" dirty="0"/>
                  <a:t> eingesetzt werden. 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dirty="0" smtClean="0"/>
                  <a:t>Dann </a:t>
                </a:r>
                <a:r>
                  <a:rPr lang="de-DE" sz="2200" dirty="0"/>
                  <a:t>ist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𝑔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)=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+3)=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de-DE" sz="2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2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de-DE" sz="2200" i="1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</m:e>
                            </m:d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200" dirty="0"/>
                  <a:t>.  </a:t>
                </a:r>
                <a:endParaRPr lang="de-DE" sz="2200" dirty="0" smtClean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dirty="0" smtClean="0"/>
                  <a:t>Um </a:t>
                </a:r>
                <a:r>
                  <a:rPr lang="de-DE" sz="2200" dirty="0"/>
                  <a:t>die neue Funktion um 2 Einheiten nach unten zu schieben, bilden wir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200" i="1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de-DE" sz="2200" dirty="0"/>
                  <a:t> und erhalten die Funktion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200" i="1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de-DE" sz="2200" dirty="0"/>
                  <a:t>.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dirty="0"/>
                  <a:t> 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b="1" dirty="0"/>
                  <a:t>Ergebnis:</a:t>
                </a:r>
                <a:r>
                  <a:rPr lang="de-DE" sz="2200" dirty="0"/>
                  <a:t> </a:t>
                </a:r>
                <a:endParaRPr lang="de-DE" sz="2200" dirty="0" smtClean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dirty="0" smtClean="0"/>
                  <a:t>Die </a:t>
                </a:r>
                <a:r>
                  <a:rPr lang="de-DE" sz="2200" dirty="0"/>
                  <a:t>Funktionsgleichung der neuen Funktion lautet </a:t>
                </a:r>
                <a:endParaRPr lang="de-DE" sz="2200" dirty="0" smtClean="0"/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200" i="1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de-DE" sz="2200" dirty="0"/>
                  <a:t>.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de-DE" sz="2200" dirty="0"/>
                  <a:t> </a:t>
                </a:r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972" t="-950" r="-22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hteck 4"/>
              <p:cNvSpPr/>
              <p:nvPr/>
            </p:nvSpPr>
            <p:spPr>
              <a:xfrm>
                <a:off x="7380312" y="228600"/>
                <a:ext cx="164230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de-DE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1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1600" i="1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de-DE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1600" dirty="0"/>
                  <a:t> </a:t>
                </a:r>
              </a:p>
            </p:txBody>
          </p:sp>
        </mc:Choice>
        <mc:Fallback xmlns="">
          <p:sp>
            <p:nvSpPr>
              <p:cNvPr id="5" name="Rechtec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312" y="228600"/>
                <a:ext cx="1642309" cy="338554"/>
              </a:xfrm>
              <a:prstGeom prst="rect">
                <a:avLst/>
              </a:prstGeom>
              <a:blipFill>
                <a:blip r:embed="rId3"/>
                <a:stretch>
                  <a:fillRect l="-372" b="-909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780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Aufgabe 2)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400" dirty="0" smtClean="0"/>
                  <a:t>Der </a:t>
                </a:r>
                <a:r>
                  <a:rPr lang="de-DE" sz="2400" dirty="0"/>
                  <a:t>Graph der Funktion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400" i="1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sz="2400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de-DE" sz="2400" dirty="0"/>
                  <a:t> soll um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de-DE" sz="2400" dirty="0"/>
                  <a:t> Einheit nach oben geschoben, dann an der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2400" dirty="0"/>
                  <a:t>-Achse gespiegelt und schließlich um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de-DE" sz="2400" dirty="0"/>
                  <a:t> Einheiten nach rechts verschoben werden. </a:t>
                </a:r>
                <a:endParaRPr lang="de-DE" sz="2400" dirty="0" smtClean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400" dirty="0" smtClean="0"/>
                  <a:t>Wie </a:t>
                </a:r>
                <a:r>
                  <a:rPr lang="de-DE" sz="2400" dirty="0"/>
                  <a:t>lautet die Funktionsgleichung der neuen Funktion?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de-DE" sz="2400" dirty="0"/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81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901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Aufgabe 2)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dirty="0" smtClean="0"/>
                  <a:t>Wir </a:t>
                </a:r>
                <a:r>
                  <a:rPr lang="de-DE" sz="2200" dirty="0"/>
                  <a:t>bilden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200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de-DE" sz="2200" dirty="0"/>
                  <a:t> und verschieben somit den Graphen um eine Einheit nach oben. </a:t>
                </a:r>
                <a:r>
                  <a:rPr lang="de-DE" sz="2200" dirty="0" smtClean="0"/>
                  <a:t>Damit </a:t>
                </a:r>
                <a:r>
                  <a:rPr lang="de-DE" sz="2200" dirty="0"/>
                  <a:t>ist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200" i="1">
                        <a:latin typeface="Cambria Math" panose="02040503050406030204" pitchFamily="18" charset="0"/>
                      </a:rPr>
                      <m:t>+1=2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de-DE" sz="2200" dirty="0"/>
                  <a:t>. </a:t>
                </a:r>
                <a:endParaRPr lang="de-DE" sz="2200" dirty="0" smtClean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dirty="0" smtClean="0"/>
                  <a:t>Nun </a:t>
                </a:r>
                <a:r>
                  <a:rPr lang="de-DE" sz="2200" dirty="0"/>
                  <a:t>soll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200" dirty="0"/>
                  <a:t> an der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2200" dirty="0"/>
                  <a:t>-Achse gespiegelt werden. Dies erreichen wir durch Multiplikation des Funktionsterms mit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de-DE" sz="2200" dirty="0"/>
                  <a:t> wodurch wir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200" i="1">
                        <a:latin typeface="Cambria Math" panose="02040503050406030204" pitchFamily="18" charset="0"/>
                      </a:rPr>
                      <m:t>=−2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de-DE" sz="2200" dirty="0"/>
                  <a:t> erhalten. </a:t>
                </a:r>
                <a:endParaRPr lang="de-DE" sz="2200" dirty="0" smtClean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dirty="0" smtClean="0"/>
                  <a:t>Die </a:t>
                </a:r>
                <a:r>
                  <a:rPr lang="de-DE" sz="2200" dirty="0"/>
                  <a:t>Verschiebung um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de-DE" sz="2200" dirty="0"/>
                  <a:t> Einheiten nach rechts erreichen wir durch Bilden von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−2)</m:t>
                    </m:r>
                  </m:oMath>
                </a14:m>
                <a:r>
                  <a:rPr lang="de-DE" sz="2200" dirty="0"/>
                  <a:t>. Somit haben wir schließlich  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𝑘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de-DE" sz="2200" i="1">
                        <a:latin typeface="Cambria Math" panose="02040503050406030204" pitchFamily="18" charset="0"/>
                      </a:rPr>
                      <m:t>=−2⋅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de-DE" sz="2200" dirty="0"/>
                  <a:t>.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dirty="0"/>
                  <a:t> 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b="1" dirty="0"/>
                  <a:t>Ergebnis:</a:t>
                </a:r>
                <a:r>
                  <a:rPr lang="de-DE" sz="2200" dirty="0"/>
                  <a:t> </a:t>
                </a:r>
                <a:endParaRPr lang="de-DE" sz="2200" dirty="0" smtClean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200" dirty="0" smtClean="0"/>
                  <a:t>Die </a:t>
                </a:r>
                <a:r>
                  <a:rPr lang="de-DE" sz="2200" dirty="0"/>
                  <a:t>Funktionsgleichung der neuen Funktion lautet </a:t>
                </a:r>
                <a:endParaRPr lang="de-DE" sz="2200" dirty="0" smtClean="0"/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</a:rPr>
                      <m:t>𝑘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−2</m:t>
                        </m:r>
                        <m:d>
                          <m:dPr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de-DE" sz="22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de-DE" sz="2200" dirty="0" smtClean="0"/>
                  <a:t>.</a:t>
                </a:r>
                <a:endParaRPr lang="de-DE" sz="2200" dirty="0"/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972" t="-950" b="-692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hteck 4"/>
              <p:cNvSpPr/>
              <p:nvPr/>
            </p:nvSpPr>
            <p:spPr>
              <a:xfrm>
                <a:off x="7370148" y="116632"/>
                <a:ext cx="159082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de-DE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1600" i="1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de-DE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16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sz="1600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de-DE" sz="1600" dirty="0"/>
                  <a:t> </a:t>
                </a:r>
              </a:p>
            </p:txBody>
          </p:sp>
        </mc:Choice>
        <mc:Fallback xmlns="">
          <p:sp>
            <p:nvSpPr>
              <p:cNvPr id="5" name="Rechtec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0148" y="116632"/>
                <a:ext cx="1590820" cy="338554"/>
              </a:xfrm>
              <a:prstGeom prst="rect">
                <a:avLst/>
              </a:prstGeom>
              <a:blipFill>
                <a:blip r:embed="rId3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090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Aufgabe 3)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 smtClean="0"/>
                  <a:t>Durch </a:t>
                </a:r>
                <a:r>
                  <a:rPr lang="de-DE" sz="2400" dirty="0"/>
                  <a:t>welche geometrischen Operationen entsteht die Funktion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i="0" dirty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aus der Funktion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i="0" dirty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de-DE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sz="2400" i="1" dirty="0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de-DE" sz="2400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de-DE" sz="2400" dirty="0"/>
                  <a:t>?</a:t>
                </a:r>
                <a:r>
                  <a:rPr lang="de-DE" sz="2400"/>
                  <a:t/>
                </a:r>
                <a:br>
                  <a:rPr lang="de-DE" sz="2400"/>
                </a:br>
                <a:endParaRPr lang="de-DE" sz="2400" dirty="0"/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 r="-164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765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Aufgabe 3)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spcBef>
                    <a:spcPts val="0"/>
                  </a:spcBef>
                  <a:buNone/>
                </a:pPr>
                <a:r>
                  <a:rPr lang="de-DE" sz="2200" dirty="0" smtClean="0"/>
                  <a:t>Zunächst </a:t>
                </a:r>
                <a:r>
                  <a:rPr lang="de-DE" sz="2200" dirty="0"/>
                  <a:t>wird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200" dirty="0"/>
                  <a:t> an der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2200" dirty="0"/>
                  <a:t>-Achse gespiegelt indem wir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200" dirty="0"/>
                  <a:t> zu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200" dirty="0"/>
                  <a:t> machen. Aus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200" dirty="0"/>
                  <a:t> wird somit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200" i="0" dirty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2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2200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de-DE" sz="22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sz="2200" i="1" dirty="0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de-DE" sz="2200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de-DE" sz="2200" dirty="0" smtClean="0"/>
                  <a:t>.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de-DE" sz="2200" dirty="0" smtClean="0"/>
                  <a:t>Diese </a:t>
                </a:r>
                <a:r>
                  <a:rPr lang="de-DE" sz="2200" dirty="0"/>
                  <a:t>Funktion ist gegenüber der </a:t>
                </a:r>
                <a:r>
                  <a:rPr lang="de-DE" sz="2200" dirty="0" smtClean="0"/>
                  <a:t>Kosinus-Funktion </a:t>
                </a:r>
                <a:r>
                  <a:rPr lang="de-DE" sz="2200" dirty="0"/>
                  <a:t>um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de-DE" sz="2200" dirty="0"/>
                  <a:t> nach rechts verschoben. </a:t>
                </a:r>
                <a:r>
                  <a:rPr lang="de-DE" sz="2200" dirty="0" smtClean="0"/>
                  <a:t>Wenn </a:t>
                </a:r>
                <a:r>
                  <a:rPr lang="de-DE" sz="2200" dirty="0"/>
                  <a:t>man aber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200" i="0" dirty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2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de-DE" sz="2200" dirty="0"/>
                  <a:t> um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de-DE" sz="2200" dirty="0"/>
                  <a:t> nach rechts schiebt hat man bereits die Sinus-Funktion. Wir sind somit schon am Ziel!</a:t>
                </a:r>
                <a:br>
                  <a:rPr lang="de-DE" sz="2200" dirty="0"/>
                </a:br>
                <a:endParaRPr lang="de-DE" sz="2200" dirty="0"/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972" t="-9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hteck 4"/>
              <p:cNvSpPr/>
              <p:nvPr/>
            </p:nvSpPr>
            <p:spPr>
              <a:xfrm>
                <a:off x="7026281" y="62220"/>
                <a:ext cx="2076081" cy="7070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600" dirty="0" smtClean="0"/>
                  <a:t> </a:t>
                </a:r>
                <a14:m>
                  <m:oMath xmlns:m="http://schemas.openxmlformats.org/officeDocument/2006/math">
                    <m:r>
                      <a:rPr lang="de-DE" sz="1600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16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6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1600" i="1" dirty="0"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de-DE" sz="16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1600" dirty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16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16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de-DE" sz="1600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de-DE" sz="16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sz="1600" i="1" dirty="0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de-DE" sz="1600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 lang="de-DE" sz="1600" dirty="0" smtClean="0"/>
              </a:p>
              <a:p>
                <a:pPr algn="r"/>
                <a:r>
                  <a:rPr lang="de-DE" sz="1600" b="0" dirty="0" smtClean="0"/>
                  <a:t> </a:t>
                </a:r>
                <a14:m>
                  <m:oMath xmlns:m="http://schemas.openxmlformats.org/officeDocument/2006/math">
                    <m:r>
                      <a:rPr lang="de-DE" sz="1600" b="0" i="1" dirty="0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de-DE" sz="16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6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1600" i="1" dirty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de-DE" sz="16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1600" dirty="0"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m:rPr>
                            <m:sty m:val="p"/>
                          </m:rPr>
                          <a:rPr lang="de-DE" sz="1600" b="0" i="0" dirty="0" smtClean="0">
                            <a:latin typeface="Cambria Math" panose="02040503050406030204" pitchFamily="18" charset="0"/>
                          </a:rPr>
                          <m:t>in</m:t>
                        </m:r>
                      </m:fName>
                      <m:e>
                        <m:d>
                          <m:dPr>
                            <m:ctrlPr>
                              <a:rPr lang="de-DE" sz="16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16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endParaRPr lang="de-DE" sz="1600" dirty="0"/>
              </a:p>
            </p:txBody>
          </p:sp>
        </mc:Choice>
        <mc:Fallback xmlns="">
          <p:sp>
            <p:nvSpPr>
              <p:cNvPr id="5" name="Rechtec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6281" y="62220"/>
                <a:ext cx="2076081" cy="707053"/>
              </a:xfrm>
              <a:prstGeom prst="rect">
                <a:avLst/>
              </a:prstGeom>
              <a:blipFill>
                <a:blip r:embed="rId3"/>
                <a:stretch>
                  <a:fillRect b="-172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3327" y="3779947"/>
            <a:ext cx="5717346" cy="30247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hteck 7"/>
              <p:cNvSpPr/>
              <p:nvPr/>
            </p:nvSpPr>
            <p:spPr>
              <a:xfrm>
                <a:off x="5364088" y="4365104"/>
                <a:ext cx="8513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de-DE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de-DE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de-DE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de-D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Rechtec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4365104"/>
                <a:ext cx="851323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hteck 8"/>
              <p:cNvSpPr/>
              <p:nvPr/>
            </p:nvSpPr>
            <p:spPr>
              <a:xfrm>
                <a:off x="4605654" y="5445224"/>
                <a:ext cx="8817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de-DE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de-DE" b="0" i="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de-DE" i="1" dirty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i="1" dirty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de-DE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Rechtec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5654" y="5445224"/>
                <a:ext cx="88178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hteck 5"/>
              <p:cNvSpPr/>
              <p:nvPr/>
            </p:nvSpPr>
            <p:spPr>
              <a:xfrm>
                <a:off x="7042850" y="5147900"/>
                <a:ext cx="34637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de-DE" sz="1600" dirty="0"/>
              </a:p>
            </p:txBody>
          </p:sp>
        </mc:Choice>
        <mc:Fallback xmlns="">
          <p:sp>
            <p:nvSpPr>
              <p:cNvPr id="6" name="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2850" y="5147900"/>
                <a:ext cx="346377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hteck 9"/>
              <p:cNvSpPr/>
              <p:nvPr/>
            </p:nvSpPr>
            <p:spPr>
              <a:xfrm>
                <a:off x="4301370" y="3765370"/>
                <a:ext cx="35009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600" b="0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de-DE" sz="1600" dirty="0"/>
              </a:p>
            </p:txBody>
          </p:sp>
        </mc:Choice>
        <mc:Fallback xmlns="">
          <p:sp>
            <p:nvSpPr>
              <p:cNvPr id="10" name="Rechtec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1370" y="3765370"/>
                <a:ext cx="350096" cy="338554"/>
              </a:xfrm>
              <a:prstGeom prst="rect">
                <a:avLst/>
              </a:prstGeom>
              <a:blipFill>
                <a:blip r:embed="rId8"/>
                <a:stretch>
                  <a:fillRect b="-363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Gerade Verbindung mit Pfeil 11"/>
          <p:cNvCxnSpPr/>
          <p:nvPr/>
        </p:nvCxnSpPr>
        <p:spPr>
          <a:xfrm>
            <a:off x="4572000" y="4549770"/>
            <a:ext cx="648072" cy="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5007257" y="4941168"/>
            <a:ext cx="641655" cy="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/>
          <p:cNvCxnSpPr/>
          <p:nvPr/>
        </p:nvCxnSpPr>
        <p:spPr>
          <a:xfrm>
            <a:off x="5753201" y="5899850"/>
            <a:ext cx="641655" cy="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5316795" y="5466155"/>
            <a:ext cx="641655" cy="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hteck 15"/>
              <p:cNvSpPr/>
              <p:nvPr/>
            </p:nvSpPr>
            <p:spPr>
              <a:xfrm>
                <a:off x="5041114" y="4611897"/>
                <a:ext cx="419217" cy="3561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0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de-DE" sz="10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1000" b="1" i="1" dirty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de-DE" sz="1000" b="1" i="1" dirty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de-DE" sz="1000" b="1" dirty="0"/>
              </a:p>
            </p:txBody>
          </p:sp>
        </mc:Choice>
        <mc:Fallback xmlns="">
          <p:sp>
            <p:nvSpPr>
              <p:cNvPr id="16" name="Rechteck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114" y="4611897"/>
                <a:ext cx="419217" cy="35612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hteck 16"/>
              <p:cNvSpPr/>
              <p:nvPr/>
            </p:nvSpPr>
            <p:spPr>
              <a:xfrm>
                <a:off x="2051720" y="6077864"/>
                <a:ext cx="2287806" cy="5629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de-DE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de-DE" b="0" i="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de-DE" i="1" dirty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i="1" dirty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de-DE" b="0" i="1" dirty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de-DE" b="0" i="1" dirty="0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e-DE" b="0" i="1" dirty="0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de-DE" b="0" i="1" dirty="0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de-DE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de-DE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de-DE" b="0" i="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de-DE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de-DE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" name="Rechtec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6077864"/>
                <a:ext cx="2287806" cy="5629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573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Pflichtteil </a:t>
            </a:r>
            <a:r>
              <a:rPr lang="de-DE" dirty="0" smtClean="0"/>
              <a:t>2014 – Aufgabe 4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1996" dirty="0" smtClean="0"/>
                  <a:t>Gegeben </a:t>
                </a:r>
                <a:r>
                  <a:rPr lang="de-DE" sz="1996" dirty="0"/>
                  <a:t>sind die Funktionen </a:t>
                </a:r>
                <a14:m>
                  <m:oMath xmlns:m="http://schemas.openxmlformats.org/officeDocument/2006/math">
                    <m:r>
                      <a:rPr lang="de-DE" sz="1996" i="1">
                        <a:latin typeface="Cambria Math"/>
                      </a:rPr>
                      <m:t>𝑓</m:t>
                    </m:r>
                  </m:oMath>
                </a14:m>
                <a:r>
                  <a:rPr lang="de-DE" sz="1996" dirty="0"/>
                  <a:t>und </a:t>
                </a:r>
                <a14:m>
                  <m:oMath xmlns:m="http://schemas.openxmlformats.org/officeDocument/2006/math">
                    <m:r>
                      <a:rPr lang="de-DE" sz="1996" i="1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de-DE" sz="1996" dirty="0"/>
                  <a:t> mit </a:t>
                </a:r>
                <a14:m>
                  <m:oMath xmlns:m="http://schemas.openxmlformats.org/officeDocument/2006/math">
                    <m:r>
                      <a:rPr lang="de-DE" sz="1996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1996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996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1996" i="1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de-DE" sz="1996">
                        <a:latin typeface="Cambria Math"/>
                      </a:rPr>
                      <m:t>cos</m:t>
                    </m:r>
                    <m:r>
                      <a:rPr lang="de-DE" sz="1996" i="1">
                        <a:latin typeface="Cambria Math"/>
                      </a:rPr>
                      <m:t>⁡(</m:t>
                    </m:r>
                    <m:r>
                      <a:rPr lang="de-DE" sz="1996" i="1">
                        <a:latin typeface="Cambria Math"/>
                      </a:rPr>
                      <m:t>𝑥</m:t>
                    </m:r>
                    <m:r>
                      <a:rPr lang="de-DE" sz="1996" i="1">
                        <a:latin typeface="Cambria Math"/>
                      </a:rPr>
                      <m:t>)</m:t>
                    </m:r>
                  </m:oMath>
                </a14:m>
                <a:r>
                  <a:rPr lang="de-DE" sz="1996" dirty="0"/>
                  <a:t> </a:t>
                </a:r>
              </a:p>
              <a:p>
                <a:pPr marL="0" indent="0">
                  <a:buNone/>
                </a:pPr>
                <a:r>
                  <a:rPr lang="de-DE" sz="1996" dirty="0"/>
                  <a:t>und </a:t>
                </a:r>
                <a14:m>
                  <m:oMath xmlns:m="http://schemas.openxmlformats.org/officeDocument/2006/math">
                    <m:r>
                      <a:rPr lang="de-DE" sz="1996" i="1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de-DE" sz="1996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996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1996" i="1">
                        <a:latin typeface="Cambria Math"/>
                      </a:rPr>
                      <m:t>=2</m:t>
                    </m:r>
                    <m:func>
                      <m:funcPr>
                        <m:ctrlPr>
                          <a:rPr lang="de-DE" sz="1996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1996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1996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de-DE" sz="1996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sz="1996" i="1">
                                    <a:latin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de-DE" sz="1996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de-DE" sz="1996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de-DE" sz="1996" i="1">
                        <a:latin typeface="Cambria Math"/>
                      </a:rPr>
                      <m:t>−2</m:t>
                    </m:r>
                  </m:oMath>
                </a14:m>
                <a:r>
                  <a:rPr lang="de-DE" sz="1996" dirty="0"/>
                  <a:t>.</a:t>
                </a:r>
              </a:p>
              <a:p>
                <a:pPr marL="414726" indent="-414726">
                  <a:buClrTx/>
                  <a:buSzPct val="100000"/>
                  <a:buFont typeface="+mj-lt"/>
                  <a:buAutoNum type="alphaLcParenR"/>
                </a:pPr>
                <a:r>
                  <a:rPr lang="de-DE" sz="1996" dirty="0" smtClean="0"/>
                  <a:t>Beschreiben </a:t>
                </a:r>
                <a:r>
                  <a:rPr lang="de-DE" sz="1996" dirty="0"/>
                  <a:t>Sie, wie man den Graphen von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/>
                      </a:rPr>
                      <m:t>𝑔</m:t>
                    </m:r>
                  </m:oMath>
                </a14:m>
                <a:r>
                  <a:rPr lang="de-DE" sz="1996" dirty="0"/>
                  <a:t> aus dem Graphen von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/>
                      </a:rPr>
                      <m:t>𝑓</m:t>
                    </m:r>
                  </m:oMath>
                </a14:m>
                <a:r>
                  <a:rPr lang="de-DE" sz="1996" dirty="0"/>
                  <a:t> erhält</a:t>
                </a:r>
                <a:r>
                  <a:rPr lang="de-DE" sz="1996" dirty="0" smtClean="0"/>
                  <a:t>.</a:t>
                </a:r>
              </a:p>
              <a:p>
                <a:pPr marL="414726" indent="-414726">
                  <a:buClrTx/>
                  <a:buSzPct val="100000"/>
                  <a:buFont typeface="+mj-lt"/>
                  <a:buAutoNum type="alphaLcParenR"/>
                </a:pPr>
                <a:endParaRPr lang="de-DE" sz="1996" dirty="0"/>
              </a:p>
              <a:p>
                <a:pPr marL="0" indent="0">
                  <a:buNone/>
                </a:pPr>
                <a:r>
                  <a:rPr lang="de-DE" sz="1996" b="1" dirty="0">
                    <a:solidFill>
                      <a:srgbClr val="FF0000"/>
                    </a:solidFill>
                    <a:latin typeface="Calibri" pitchFamily="34" charset="0"/>
                    <a:ea typeface="F52"/>
                    <a:cs typeface="Calibri" pitchFamily="34" charset="0"/>
                  </a:rPr>
                  <a:t>Lösung:</a:t>
                </a:r>
              </a:p>
              <a:p>
                <a:pPr marL="0" indent="0">
                  <a:buNone/>
                </a:pPr>
                <a:r>
                  <a:rPr lang="de-DE" sz="1996" dirty="0" smtClean="0">
                    <a:latin typeface="Calibri" pitchFamily="34" charset="0"/>
                    <a:cs typeface="Calibri" pitchFamily="34" charset="0"/>
                  </a:rPr>
                  <a:t>Verdopple </a:t>
                </a:r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die Amplitude, d.h. aus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1996" i="1" dirty="0">
                        <a:latin typeface="Cambria Math"/>
                        <a:cs typeface="Calibri" pitchFamily="34" charset="0"/>
                      </a:rPr>
                      <m:t>cos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⁡(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𝑥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)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 wird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2</m:t>
                    </m:r>
                    <m:r>
                      <m:rPr>
                        <m:sty m:val="p"/>
                      </m:rPr>
                      <a:rPr lang="de-DE" sz="1996" i="1" dirty="0">
                        <a:latin typeface="Cambria Math"/>
                        <a:cs typeface="Calibri" pitchFamily="34" charset="0"/>
                      </a:rPr>
                      <m:t>cos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⁡(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𝑥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)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Ändere die Frequenz, d.h. aus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2</m:t>
                    </m:r>
                    <m:r>
                      <m:rPr>
                        <m:sty m:val="p"/>
                      </m:rPr>
                      <a:rPr lang="de-DE" sz="1996" i="1" dirty="0">
                        <a:latin typeface="Cambria Math"/>
                        <a:cs typeface="Calibri" pitchFamily="34" charset="0"/>
                      </a:rPr>
                      <m:t>cos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⁡(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𝑥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) 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wird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2</m:t>
                    </m:r>
                    <m:func>
                      <m:funcPr>
                        <m:ctrlPr>
                          <a:rPr lang="de-DE" sz="1996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1996" dirty="0">
                            <a:latin typeface="Cambria Math"/>
                            <a:cs typeface="Calibri" pitchFamily="34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1996" i="1" dirty="0">
                                <a:latin typeface="Cambria Math" panose="02040503050406030204" pitchFamily="18" charset="0"/>
                                <a:cs typeface="Calibri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de-DE" sz="1996" i="1" dirty="0">
                                    <a:latin typeface="Cambria Math" panose="02040503050406030204" pitchFamily="18" charset="0"/>
                                    <a:cs typeface="Calibri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de-DE" sz="1996" i="1" dirty="0">
                                    <a:latin typeface="Cambria Math"/>
                                    <a:cs typeface="Calibri" pitchFamily="34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de-DE" sz="1996" i="1" dirty="0">
                                    <a:latin typeface="Cambria Math"/>
                                    <a:cs typeface="Calibri" pitchFamily="34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de-DE" sz="1996" i="1" dirty="0">
                                <a:latin typeface="Cambria Math"/>
                                <a:cs typeface="Calibri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Verschiebe den Graphen um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2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 Einheiten nach unten und erhalte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𝑔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(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𝑥</m:t>
                    </m:r>
                    <m:r>
                      <a:rPr lang="de-DE" sz="1996" i="1" dirty="0">
                        <a:latin typeface="Cambria Math"/>
                        <a:cs typeface="Calibri" pitchFamily="34" charset="0"/>
                      </a:rPr>
                      <m:t>)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0" indent="0">
                  <a:buClrTx/>
                  <a:buSzPct val="100000"/>
                  <a:buNone/>
                </a:pPr>
                <a:endParaRPr lang="de-DE" sz="1996" dirty="0"/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823" t="-81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683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Pflichtteil </a:t>
            </a:r>
            <a:r>
              <a:rPr lang="de-DE" dirty="0" smtClean="0"/>
              <a:t>2011 – Aufgabe 4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1996" dirty="0" smtClean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Gegeben </a:t>
                </a: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sind die Funktionen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MI10"/>
                        <a:cs typeface="Calibri" pitchFamily="34" charset="0"/>
                      </a:rPr>
                      <m:t>𝑓</m:t>
                    </m:r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CMMI10"/>
                    <a:cs typeface="Calibri" pitchFamily="34" charset="0"/>
                  </a:rPr>
                  <a:t> </a:t>
                </a: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und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MI10"/>
                        <a:cs typeface="Calibri" pitchFamily="34" charset="0"/>
                      </a:rPr>
                      <m:t>𝑔</m:t>
                    </m:r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CMMI10"/>
                    <a:cs typeface="Calibri" pitchFamily="34" charset="0"/>
                  </a:rPr>
                  <a:t> </a:t>
                </a: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mit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MI10"/>
                        <a:cs typeface="Calibri" pitchFamily="34" charset="0"/>
                      </a:rPr>
                      <m:t>𝑓</m:t>
                    </m:r>
                    <m:d>
                      <m:d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MI10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𝑥</m:t>
                        </m:r>
                      </m:e>
                    </m:d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R10"/>
                        <a:cs typeface="Calibri" pitchFamily="34" charset="0"/>
                      </a:rPr>
                      <m:t>=</m:t>
                    </m:r>
                    <m:sSup>
                      <m:sSupPr>
                        <m:ctrlPr>
                          <a:rPr lang="de-DE" sz="1996" i="1" dirty="0" err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MI10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de-DE" sz="1996" i="1" dirty="0" err="1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𝑒</m:t>
                        </m:r>
                      </m:e>
                      <m:sup>
                        <m:r>
                          <a:rPr lang="de-DE" sz="1996" i="1" dirty="0" err="1">
                            <a:solidFill>
                              <a:srgbClr val="000000"/>
                            </a:solidFill>
                            <a:latin typeface="Cambria Math"/>
                            <a:ea typeface="CMMI7"/>
                            <a:cs typeface="Calibri" pitchFamily="34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CMMI7"/>
                    <a:cs typeface="Calibri" pitchFamily="34" charset="0"/>
                  </a:rPr>
                  <a:t> </a:t>
                </a: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und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MI10"/>
                        <a:cs typeface="Calibri" pitchFamily="34" charset="0"/>
                      </a:rPr>
                      <m:t>𝑔</m:t>
                    </m:r>
                    <m:d>
                      <m:d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MI10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𝑥</m:t>
                        </m:r>
                      </m:e>
                    </m:d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R10"/>
                        <a:cs typeface="Calibri" pitchFamily="34" charset="0"/>
                      </a:rPr>
                      <m:t>=−</m:t>
                    </m:r>
                    <m:sSup>
                      <m:sSup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R10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𝑒</m:t>
                        </m:r>
                      </m:e>
                      <m:sup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SY7"/>
                            <a:cs typeface="Calibri" pitchFamily="34" charset="0"/>
                          </a:rPr>
                          <m:t>−</m:t>
                        </m:r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7"/>
                            <a:cs typeface="Calibri" pitchFamily="34" charset="0"/>
                          </a:rPr>
                          <m:t>𝑥</m:t>
                        </m:r>
                      </m:sup>
                    </m:sSup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R10"/>
                        <a:cs typeface="Calibri" pitchFamily="34" charset="0"/>
                      </a:rPr>
                      <m:t>+2</m:t>
                    </m:r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.</a:t>
                </a:r>
                <a:endParaRPr lang="de-DE" sz="1996" dirty="0">
                  <a:latin typeface="Calibri" pitchFamily="34" charset="0"/>
                  <a:cs typeface="Calibri" pitchFamily="34" charset="0"/>
                </a:endParaRPr>
              </a:p>
              <a:p>
                <a:pPr marL="414726" indent="-414726">
                  <a:buClrTx/>
                  <a:buSzPct val="100000"/>
                  <a:buFont typeface="+mj-lt"/>
                  <a:buAutoNum type="alphaLcParenR"/>
                </a:pP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Beschreiben Sie, wie das Schaubild von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MI10"/>
                        <a:cs typeface="Calibri" pitchFamily="34" charset="0"/>
                      </a:rPr>
                      <m:t>𝑔</m:t>
                    </m:r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CMMI10"/>
                    <a:cs typeface="Calibri" pitchFamily="34" charset="0"/>
                  </a:rPr>
                  <a:t> </a:t>
                </a: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aus dem Schaubild von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MI10"/>
                        <a:cs typeface="Calibri" pitchFamily="34" charset="0"/>
                      </a:rPr>
                      <m:t>𝑓</m:t>
                    </m:r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CMMI10"/>
                    <a:cs typeface="Calibri" pitchFamily="34" charset="0"/>
                  </a:rPr>
                  <a:t> </a:t>
                </a: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entsteht.</a:t>
                </a:r>
                <a:endParaRPr lang="de-DE" sz="1996" dirty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endParaRPr lang="de-DE" sz="1996" b="1" dirty="0" smtClean="0">
                  <a:solidFill>
                    <a:srgbClr val="FF0000"/>
                  </a:solidFill>
                  <a:latin typeface="Calibri" pitchFamily="34" charset="0"/>
                  <a:ea typeface="F52"/>
                  <a:cs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1996" b="1" dirty="0" smtClean="0">
                    <a:solidFill>
                      <a:srgbClr val="FF0000"/>
                    </a:solidFill>
                    <a:latin typeface="Calibri" pitchFamily="34" charset="0"/>
                    <a:ea typeface="F52"/>
                    <a:cs typeface="Calibri" pitchFamily="34" charset="0"/>
                  </a:rPr>
                  <a:t>Lösung </a:t>
                </a:r>
                <a:r>
                  <a:rPr lang="de-DE" sz="1996" b="1" dirty="0">
                    <a:solidFill>
                      <a:srgbClr val="FF0000"/>
                    </a:solidFill>
                    <a:latin typeface="Calibri" pitchFamily="34" charset="0"/>
                    <a:ea typeface="F52"/>
                    <a:cs typeface="Calibri" pitchFamily="34" charset="0"/>
                  </a:rPr>
                  <a:t>a):</a:t>
                </a:r>
                <a:endParaRPr lang="de-DE" sz="1996" dirty="0">
                  <a:latin typeface="Calibri" pitchFamily="34" charset="0"/>
                  <a:cs typeface="Calibri" pitchFamily="34" charset="0"/>
                </a:endParaRPr>
              </a:p>
              <a:p>
                <a:pPr>
                  <a:buClrTx/>
                  <a:buSzPct val="100000"/>
                  <a:buFont typeface="Arial" pitchFamily="34" charset="0"/>
                  <a:buChar char="•"/>
                </a:pP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Spiegeln von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MI10"/>
                        <a:cs typeface="Calibri" pitchFamily="34" charset="0"/>
                      </a:rPr>
                      <m:t>𝑓</m:t>
                    </m:r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CMMI10"/>
                    <a:cs typeface="Calibri" pitchFamily="34" charset="0"/>
                  </a:rPr>
                  <a:t> </a:t>
                </a: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an der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F17"/>
                        <a:cs typeface="Calibri" pitchFamily="34" charset="0"/>
                      </a:rPr>
                      <m:t>𝑦</m:t>
                    </m:r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-Achse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→</m:t>
                    </m:r>
                    <m:sSub>
                      <m:sSub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MI10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𝑔</m:t>
                        </m:r>
                      </m:e>
                      <m:sub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R7"/>
                            <a:cs typeface="Calibri" pitchFamily="34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R7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𝑥</m:t>
                        </m:r>
                      </m:e>
                    </m:d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R10"/>
                        <a:cs typeface="Calibri" pitchFamily="34" charset="0"/>
                      </a:rPr>
                      <m:t>=</m:t>
                    </m:r>
                    <m:sSup>
                      <m:sSup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MI10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𝑒</m:t>
                        </m:r>
                      </m:e>
                      <m:sup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−</m:t>
                        </m:r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7"/>
                            <a:cs typeface="Calibri" pitchFamily="34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. 
Spiegeln von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MI10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𝑔</m:t>
                        </m:r>
                      </m:e>
                      <m:sub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R7"/>
                            <a:cs typeface="Calibri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CMR7"/>
                    <a:cs typeface="Calibri" pitchFamily="34" charset="0"/>
                  </a:rPr>
                  <a:t> </a:t>
                </a: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an der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F17"/>
                        <a:cs typeface="Calibri" pitchFamily="34" charset="0"/>
                      </a:rPr>
                      <m:t>𝑥</m:t>
                    </m:r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-Achse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→</m:t>
                    </m:r>
                    <m:sSub>
                      <m:sSub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MI10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𝑔</m:t>
                        </m:r>
                      </m:e>
                      <m:sub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R7"/>
                            <a:cs typeface="Calibri" pitchFamily="34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R7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𝑥</m:t>
                        </m:r>
                      </m:e>
                    </m:d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R10"/>
                        <a:cs typeface="Calibri" pitchFamily="34" charset="0"/>
                      </a:rPr>
                      <m:t>=−</m:t>
                    </m:r>
                    <m:sSup>
                      <m:sSup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MI10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𝑒</m:t>
                        </m:r>
                      </m:e>
                      <m:sup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SY7"/>
                            <a:cs typeface="Calibri" pitchFamily="34" charset="0"/>
                          </a:rPr>
                          <m:t>−</m:t>
                        </m:r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7"/>
                            <a:cs typeface="Calibri" pitchFamily="34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. 
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MI10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𝑔</m:t>
                        </m:r>
                      </m:e>
                      <m:sub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R7"/>
                            <a:cs typeface="Calibri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CMR7"/>
                    <a:cs typeface="Calibri" pitchFamily="34" charset="0"/>
                  </a:rPr>
                  <a:t> </a:t>
                </a: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in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F17"/>
                        <a:cs typeface="Calibri" pitchFamily="34" charset="0"/>
                      </a:rPr>
                      <m:t>𝑦</m:t>
                    </m:r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-Richtung um </a:t>
                </a: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R10"/>
                        <a:cs typeface="Calibri" pitchFamily="34" charset="0"/>
                      </a:rPr>
                      <m:t>2</m:t>
                    </m:r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CMR10"/>
                    <a:cs typeface="Calibri" pitchFamily="34" charset="0"/>
                  </a:rPr>
                  <a:t> </a:t>
                </a:r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Einheiten nach oben schieben </a:t>
                </a:r>
                <a:r>
                  <a:rPr lang="de-DE" sz="1996" i="1" dirty="0">
                    <a:solidFill>
                      <a:srgbClr val="000000"/>
                    </a:solidFill>
                    <a:latin typeface="Cambria Math"/>
                    <a:ea typeface="Cambria Math"/>
                    <a:cs typeface="Calibri" pitchFamily="34" charset="0"/>
                  </a:rPr>
                  <a:t/>
                </a:r>
                <a:br>
                  <a:rPr lang="de-DE" sz="1996" i="1" dirty="0">
                    <a:solidFill>
                      <a:srgbClr val="000000"/>
                    </a:solidFill>
                    <a:latin typeface="Cambria Math"/>
                    <a:ea typeface="Cambria Math"/>
                    <a:cs typeface="Calibri" pitchFamily="34" charset="0"/>
                  </a:rPr>
                </a:br>
                <a14:m>
                  <m:oMath xmlns:m="http://schemas.openxmlformats.org/officeDocument/2006/math"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→</m:t>
                    </m:r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MI10"/>
                        <a:cs typeface="Calibri" pitchFamily="34" charset="0"/>
                      </a:rPr>
                      <m:t>𝑔</m:t>
                    </m:r>
                    <m:d>
                      <m:d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MI10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𝑥</m:t>
                        </m:r>
                      </m:e>
                    </m:d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R10"/>
                        <a:cs typeface="Calibri" pitchFamily="34" charset="0"/>
                      </a:rPr>
                      <m:t>=</m:t>
                    </m:r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SY10"/>
                        <a:cs typeface="Calibri" pitchFamily="34" charset="0"/>
                      </a:rPr>
                      <m:t>−</m:t>
                    </m:r>
                    <m:sSup>
                      <m:sSupPr>
                        <m:ctrlPr>
                          <a:rPr lang="de-DE" sz="1996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MR10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10"/>
                            <a:cs typeface="Calibri" pitchFamily="34" charset="0"/>
                          </a:rPr>
                          <m:t>𝑒</m:t>
                        </m:r>
                      </m:e>
                      <m:sup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SY7"/>
                            <a:cs typeface="Calibri" pitchFamily="34" charset="0"/>
                          </a:rPr>
                          <m:t>−</m:t>
                        </m:r>
                        <m:r>
                          <a:rPr lang="de-DE" sz="1996" i="1" dirty="0">
                            <a:solidFill>
                              <a:srgbClr val="000000"/>
                            </a:solidFill>
                            <a:latin typeface="Cambria Math"/>
                            <a:ea typeface="CMMI7"/>
                            <a:cs typeface="Calibri" pitchFamily="34" charset="0"/>
                          </a:rPr>
                          <m:t>𝑥</m:t>
                        </m:r>
                      </m:sup>
                    </m:sSup>
                    <m:r>
                      <a:rPr lang="de-DE" sz="1996" i="1" dirty="0">
                        <a:solidFill>
                          <a:srgbClr val="000000"/>
                        </a:solidFill>
                        <a:latin typeface="Cambria Math"/>
                        <a:ea typeface="CMR10"/>
                        <a:cs typeface="Calibri" pitchFamily="34" charset="0"/>
                      </a:rPr>
                      <m:t>+2</m:t>
                    </m:r>
                  </m:oMath>
                </a14:m>
                <a:r>
                  <a:rPr lang="de-DE" sz="1996" dirty="0">
                    <a:solidFill>
                      <a:srgbClr val="000000"/>
                    </a:solidFill>
                    <a:latin typeface="Calibri" pitchFamily="34" charset="0"/>
                    <a:ea typeface="F17"/>
                    <a:cs typeface="Calibri" pitchFamily="34" charset="0"/>
                  </a:rPr>
                  <a:t>.</a:t>
                </a:r>
                <a:endParaRPr lang="de-DE" sz="1996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823" t="-81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756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</Words>
  <Application>Microsoft Office PowerPoint</Application>
  <PresentationFormat>Bildschirmpräsentation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22" baseType="lpstr">
      <vt:lpstr>Arial</vt:lpstr>
      <vt:lpstr>Calibri</vt:lpstr>
      <vt:lpstr>Cambria Math</vt:lpstr>
      <vt:lpstr>CMMI10</vt:lpstr>
      <vt:lpstr>CMMI7</vt:lpstr>
      <vt:lpstr>CMR10</vt:lpstr>
      <vt:lpstr>CMR7</vt:lpstr>
      <vt:lpstr>CMSY10</vt:lpstr>
      <vt:lpstr>CMSY7</vt:lpstr>
      <vt:lpstr>F17</vt:lpstr>
      <vt:lpstr>F52</vt:lpstr>
      <vt:lpstr>Wingdings</vt:lpstr>
      <vt:lpstr>Wingdings 2</vt:lpstr>
      <vt:lpstr>Galathea</vt:lpstr>
      <vt:lpstr>Aufgabe 1)</vt:lpstr>
      <vt:lpstr>Lösung Aufgabe 1)</vt:lpstr>
      <vt:lpstr>Aufgabe 2)</vt:lpstr>
      <vt:lpstr>Lösung Aufgabe 2)</vt:lpstr>
      <vt:lpstr>Aufgabe 3)</vt:lpstr>
      <vt:lpstr>Lösung Aufgabe 3)</vt:lpstr>
      <vt:lpstr>Pflichtteil 2014 – Aufgabe 4</vt:lpstr>
      <vt:lpstr>Pflichtteil 2011 – Aufgabe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312</cp:revision>
  <dcterms:created xsi:type="dcterms:W3CDTF">2013-03-17T05:38:34Z</dcterms:created>
  <dcterms:modified xsi:type="dcterms:W3CDTF">2018-01-25T18:06:13Z</dcterms:modified>
</cp:coreProperties>
</file>